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Caveat"/>
      <p:regular r:id="rId10"/>
      <p:bold r:id="rId11"/>
    </p:embeddedFont>
    <p:embeddedFont>
      <p:font typeface="Lobster"/>
      <p:regular r:id="rId12"/>
    </p:embeddedFont>
    <p:embeddedFont>
      <p:font typeface="Arial Narrow"/>
      <p:regular r:id="rId13"/>
      <p:bold r:id="rId14"/>
      <p:italic r:id="rId15"/>
      <p:boldItalic r:id="rId16"/>
    </p:embeddedFont>
    <p:embeddedFont>
      <p:font typeface="Comfortaa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hewLP4u9A8vEeC+Wvj7/rqE4HT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veat-bold.fntdata"/><Relationship Id="rId10" Type="http://schemas.openxmlformats.org/officeDocument/2006/relationships/font" Target="fonts/Caveat-regular.fntdata"/><Relationship Id="rId13" Type="http://schemas.openxmlformats.org/officeDocument/2006/relationships/font" Target="fonts/ArialNarrow-regular.fntdata"/><Relationship Id="rId12" Type="http://schemas.openxmlformats.org/officeDocument/2006/relationships/font" Target="fonts/Lobster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7" Type="http://schemas.openxmlformats.org/officeDocument/2006/relationships/font" Target="fonts/Comfortaa-regular.fntdata"/><Relationship Id="rId16" Type="http://schemas.openxmlformats.org/officeDocument/2006/relationships/font" Target="fonts/ArialNarrow-boldItalic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Comforta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3C78D8"/>
                </a:solidFill>
                <a:latin typeface="Arial Narrow"/>
                <a:ea typeface="Arial Narrow"/>
                <a:cs typeface="Arial Narrow"/>
                <a:sym typeface="Arial Narrow"/>
              </a:rPr>
              <a:t>FOCUS - </a:t>
            </a:r>
            <a:r>
              <a:rPr lang="en" sz="900">
                <a:solidFill>
                  <a:srgbClr val="3C78D8"/>
                </a:solidFill>
                <a:latin typeface="Arial Narrow"/>
                <a:ea typeface="Arial Narrow"/>
                <a:cs typeface="Arial Narrow"/>
                <a:sym typeface="Arial Narrow"/>
              </a:rPr>
              <a:t>Letter Ll, #1, Square, &amp; Blue </a:t>
            </a:r>
            <a:endParaRPr b="0" i="0" sz="900" u="none" cap="none" strike="noStrike">
              <a:solidFill>
                <a:srgbClr val="3C78D8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>
                <a:latin typeface="Arial Narrow"/>
                <a:ea typeface="Arial Narrow"/>
                <a:cs typeface="Arial Narrow"/>
                <a:sym typeface="Arial Narrow"/>
              </a:rPr>
              <a:t>Pete the Cat color sheet</a:t>
            </a:r>
            <a:endParaRPr b="0" i="0" sz="9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1058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Letter L Paper </a:t>
            </a:r>
            <a:endParaRPr b="0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Pete the Cat color sheet </a:t>
            </a:r>
            <a:endParaRPr b="0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Letter L Paper</a:t>
            </a:r>
            <a:endParaRPr b="0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Letter L Paper</a:t>
            </a:r>
            <a:endParaRPr b="0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0" lang="en" sz="9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become more independent. I can recognize and find my name and cubby.  I can put my stuff away.  I can choose an activity and friends to play with.  </a:t>
            </a:r>
            <a:endParaRPr b="0" i="0" sz="9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work with my friends and clean up and put things away then come to the carpet and get ready to learn altogether.</a:t>
            </a:r>
            <a:endParaRPr b="0" i="0" sz="12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sit on my spot on the carpet.  I can listen to my teacher.  I can keep my hands to myself.  I can participate and learn.</a:t>
            </a:r>
            <a:endParaRPr b="0" i="0" sz="12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</a:t>
            </a: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3 </a:t>
            </a: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-- Aug</a:t>
            </a: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.31-Sept. 4</a:t>
            </a: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,2020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Pete the Cat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Arrival &amp; Free Play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8:40-9:40</a:t>
            </a: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Clean Up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9:40-9:45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Community Carpet Time 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9:45-10:10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5803350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Letter L Rap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Blue Song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Shape Song Singing Walrus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You’re a Grand Old Flag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083925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Letter L Rap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Blue Song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Shape Song Singing Walrus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You’re a Grand Old Flag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4443638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ABC Rap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Square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Countdown to Blastoff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This Is Your Land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1758463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ABC Rap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Square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Pete the Cat Twinkle Twinkle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This Is Your Land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7163038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See It Say It Sign It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Shape Agent / Hunt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Pete the Cat Twinkle Twinkle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This Is Your Land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/>
          <p:nvPr/>
        </p:nvSpPr>
        <p:spPr>
          <a:xfrm>
            <a:off x="1749725" y="1679250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Outside on Playground </a:t>
            </a:r>
            <a:endParaRPr b="0" i="0" sz="12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" sz="10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(if there’s inclement weather then do rainy day boxes inside the classroom)</a:t>
            </a:r>
            <a:endParaRPr b="0" i="1" sz="10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2"/>
          <p:cNvSpPr txBox="1"/>
          <p:nvPr/>
        </p:nvSpPr>
        <p:spPr>
          <a:xfrm>
            <a:off x="5816000" y="16430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" name="Google Shape;80;p2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Literacy Lesson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Read Aloud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Class Discussion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312135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Math Lesson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" name="Google Shape;82;p2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Literacy Lesson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Name of the Day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4" name="Google Shape;84;p2"/>
          <p:cNvSpPr txBox="1"/>
          <p:nvPr/>
        </p:nvSpPr>
        <p:spPr>
          <a:xfrm>
            <a:off x="584710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Social Skills Lesson + Class Discussion / Anchor Chart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5" name="Google Shape;85;p2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Science / Social Studies Lesson -- use Weekly Reader + Class Discussion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6" name="Google Shape;86;p2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b="0" i="0" lang="en" sz="11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play with my friends and share the equipment.  I can play on the equipment correctly.  I can line up when it’s time to go in.</a:t>
            </a:r>
            <a:endParaRPr b="0" i="0" sz="11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7" name="Google Shape;87;p2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listen, learn, and participate in mini literacy, math, social skills, science, and social studies lessons.  </a:t>
            </a:r>
            <a:endParaRPr b="0" i="0" sz="12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8" name="Google Shape;88;p2"/>
          <p:cNvSpPr txBox="1"/>
          <p:nvPr/>
        </p:nvSpPr>
        <p:spPr>
          <a:xfrm>
            <a:off x="1749725" y="37574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eat lunch and clean up my mess when I’m done.  I can line up and walk to and from lunch and recess.  I can keep my hands to myself and be nice to my neighbors.</a:t>
            </a:r>
            <a:r>
              <a:rPr b="0" i="0" lang="en" sz="9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9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2-- August 24-28 , 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Morning Recess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10:10-10:40</a:t>
            </a: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Lessons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10:40-10:55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Lunch 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11:00-11:30</a:t>
            </a: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Afternoon Recess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11:30-noon</a:t>
            </a:r>
            <a:endParaRPr b="0" i="0" sz="13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1735150" y="4101900"/>
            <a:ext cx="66924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Cafeteria &amp; Outside on Playground </a:t>
            </a:r>
            <a:endParaRPr b="0" i="0" sz="12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" sz="10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(if there’s inclement weather then do rainy day boxes inside the classroom)</a:t>
            </a:r>
            <a:endParaRPr b="0" i="1" sz="10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Color &amp; Shape Monster Game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31058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/ Brain Breaks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Who Took the Cookies from the Cookie Jar?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The Numeral Song with “air writers”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Who Took the Cookies from the Cookie Jar Name Activity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1766263" y="2894775"/>
            <a:ext cx="2674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Library -2- Thematic Unit Books 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Shannon -4- Monday - Play Dough 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 Frames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Tuesday - Color Pete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’s shoes correctly 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b="0" i="0" sz="13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b="0" i="0" lang="en" sz="7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enjoy engaging Smart Board Activities while cooling down or warming up from being at recess.  I will go to the bathroom and wash my hands.  I will participate in smart board activities.  </a:t>
            </a:r>
            <a:endParaRPr b="0" i="0" sz="7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1749725" y="25876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</a:t>
            </a:r>
            <a:r>
              <a:rPr b="0" i="0" lang="en" sz="7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can work with my work station buddy.  I can share and communicate.  I can clean up.  I can put my papers away.  I can learn the chart and move around.  I can follow instructions.  I can learn and grow!</a:t>
            </a:r>
            <a:endParaRPr b="0" i="0" sz="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2 -- August 24-28, 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Activity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noon-12:45</a:t>
            </a: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/ Center Rotations with Buddy 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12:15-1:15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6296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4484213" y="411032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b="0" i="0" sz="13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1750700" y="4110325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Math -2- Count &amp; Clip Pete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the Cat Math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Literacy -2- Trace Upper Case Letters Pete the Cat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5807675" y="2894788"/>
            <a:ext cx="2674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Library -2- Thematic Unit Books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Shannon -4- Play Dough 10 Frames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Friday - Pete t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he Cat Popsicle Stick Puppets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5769875" y="4110350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Math -2-  Trace #s Pete the Cat paper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Literacy -2-  Highlight Lower Case letters Pete the Cat 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/>
        </p:nvSpPr>
        <p:spPr>
          <a:xfrm>
            <a:off x="1758475" y="2869875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27" name="Google Shape;127;p4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-2 -  August 24-28,2020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8" name="Google Shape;128;p4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629600" y="13844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1" name="Google Shape;131;p4"/>
          <p:cNvSpPr txBox="1"/>
          <p:nvPr/>
        </p:nvSpPr>
        <p:spPr>
          <a:xfrm>
            <a:off x="4484213" y="167092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b="0" i="0" sz="13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651825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Afternoon Snack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1:15-1:30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" name="Google Shape;133;p4"/>
          <p:cNvSpPr txBox="1"/>
          <p:nvPr/>
        </p:nvSpPr>
        <p:spPr>
          <a:xfrm>
            <a:off x="1749725" y="2865700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Wash Up -- Eat &amp; Drink -- Clean Up &amp; Toss Trash</a:t>
            </a:r>
            <a:endParaRPr b="0" i="0" sz="16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1749725" y="2572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eat and drink at snack time.  I can wash up before and after snack.  I can toss my trash.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1794450" y="1667875"/>
            <a:ext cx="2638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Table </a:t>
            </a: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-4- Monday - Pete t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he Cat Stepped In Journal Paper </a:t>
            </a:r>
            <a:endParaRPr sz="10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Tuesday - 4 - Mud Pete the Cat Game</a:t>
            </a:r>
            <a:endParaRPr sz="10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Blocks -2- Build &amp; Create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Magnets - 2 Play with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Pete the Cat colors / 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shoes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5862700" y="1670925"/>
            <a:ext cx="2638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Table -4 - Roll the Dice and put a button on the matching number, practice counting and number skills 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Blocks -2- Build &amp; Create</a:t>
            </a:r>
            <a:endParaRPr sz="10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Pocket Charts</a:t>
            </a: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- 2 Play with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Pete the Cat 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7" name="Google Shape;137;p4"/>
          <p:cNvSpPr txBox="1"/>
          <p:nvPr/>
        </p:nvSpPr>
        <p:spPr>
          <a:xfrm>
            <a:off x="5788775" y="2894288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8" name="Google Shape;138;p4"/>
          <p:cNvSpPr txBox="1"/>
          <p:nvPr/>
        </p:nvSpPr>
        <p:spPr>
          <a:xfrm>
            <a:off x="651825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Extra! Extra!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1:30 - 2:15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9" name="Google Shape;139;p4"/>
          <p:cNvSpPr txBox="1"/>
          <p:nvPr/>
        </p:nvSpPr>
        <p:spPr>
          <a:xfrm>
            <a:off x="1749725" y="4060475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BIG GROUP -- Name of the Day 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Weekly Reader 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Re-Tell / Role Play Pete the Cat Story 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Journals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White Boards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Cosmic Yoga  -- Color Changing Experiment </a:t>
            </a:r>
            <a:endParaRPr sz="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0" name="Google Shape;140;p4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9" name="Google Shape;149;p5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0" name="Google Shape;150;p5"/>
          <p:cNvSpPr txBox="1"/>
          <p:nvPr/>
        </p:nvSpPr>
        <p:spPr>
          <a:xfrm>
            <a:off x="312135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1" name="Google Shape;151;p5"/>
          <p:cNvSpPr txBox="1"/>
          <p:nvPr/>
        </p:nvSpPr>
        <p:spPr>
          <a:xfrm>
            <a:off x="1749725" y="41176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PK </a:t>
            </a:r>
            <a:endParaRPr b="0" i="0" sz="14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Grade Level </a:t>
            </a:r>
            <a:endParaRPr b="0" i="0" sz="14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Mtg.</a:t>
            </a:r>
            <a:endParaRPr b="0" i="0" sz="14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52" name="Google Shape;152;p5"/>
          <p:cNvSpPr txBox="1"/>
          <p:nvPr/>
        </p:nvSpPr>
        <p:spPr>
          <a:xfrm>
            <a:off x="5847100" y="41176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" name="Google Shape;154;p5"/>
          <p:cNvSpPr txBox="1"/>
          <p:nvPr/>
        </p:nvSpPr>
        <p:spPr>
          <a:xfrm>
            <a:off x="584710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5" name="Google Shape;155;p5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6" name="Google Shape;156;p5"/>
          <p:cNvSpPr txBox="1"/>
          <p:nvPr/>
        </p:nvSpPr>
        <p:spPr>
          <a:xfrm>
            <a:off x="7174025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7" name="Google Shape;157;p5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b="0" i="0" lang="en" sz="10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pack up my backpack and put on my jacket.  I can sit on my square on the carpet and be kind to my neighbors.  I can listen and learn.  </a:t>
            </a:r>
            <a:endParaRPr b="0" i="0" sz="10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58" name="Google Shape;158;p5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line up and follow instructions of where to go and what to do from my teachers.  I can be happy to go home!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plan awesome opportunities to learn and grow and be flexible as changes inevitably come.</a:t>
            </a: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0" name="Google Shape;160;p5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-2 August 24-28, 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1" name="Google Shape;161;p5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2" name="Google Shape;162;p5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Pack Up &amp; Get Ready to Go Home Daily Review</a:t>
            </a:r>
            <a:endParaRPr b="0" i="0" sz="15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2:15-2:20</a:t>
            </a:r>
            <a:endParaRPr b="0" i="0" sz="1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3" name="Google Shape;163;p5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Dismissal</a:t>
            </a:r>
            <a:endParaRPr b="0" i="0" sz="1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2:20-2:30</a:t>
            </a:r>
            <a:r>
              <a:rPr b="0" i="0" lang="en" sz="16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 b="0" i="0" sz="1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4" name="Google Shape;164;p5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Planning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2:30-3:40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5" name="Google Shape;165;p5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